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8229600" cx="14630400"/>
  <p:notesSz cx="8229600" cy="14630400"/>
  <p:embeddedFontLst>
    <p:embeddedFont>
      <p:font typeface="Roboto Slab"/>
      <p:regular r:id="rId12"/>
      <p:bold r:id="rId13"/>
    </p:embeddedFon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obotoSlab-bold.fntdata"/><Relationship Id="rId12" Type="http://schemas.openxmlformats.org/officeDocument/2006/relationships/font" Target="fonts/RobotoSlab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" name="Google Shape;2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" name="Google Shape;1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>
            <a:off x="833200" y="1989399"/>
            <a:ext cx="6666000" cy="18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5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5249"/>
              <a:buFont typeface="Roboto Slab"/>
              <a:buNone/>
            </a:pPr>
            <a:r>
              <a:rPr lang="en-US" sz="9049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AI-PNG</a:t>
            </a:r>
            <a:endParaRPr b="0" i="0" sz="904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833199" y="4200882"/>
            <a:ext cx="7477601" cy="3554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Implementare IA nei PNG dei videogiochi.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1299670" y="4806200"/>
            <a:ext cx="32859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187"/>
              <a:buFont typeface="Roboto"/>
              <a:buNone/>
            </a:pPr>
            <a:r>
              <a:t/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833200" y="3280174"/>
            <a:ext cx="66660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5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5249"/>
              <a:buFont typeface="Roboto Slab"/>
              <a:buNone/>
            </a:pPr>
            <a:r>
              <a:rPr lang="en-US" sz="4800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a BFB studios startup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2038003" y="869875"/>
            <a:ext cx="91851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4374"/>
              <a:buFont typeface="Roboto Slab"/>
              <a:buNone/>
            </a:pPr>
            <a:r>
              <a:rPr b="0" i="0" lang="en-US" sz="4374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Introduzione al Progetto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4"/>
          <p:cNvSpPr/>
          <p:nvPr/>
        </p:nvSpPr>
        <p:spPr>
          <a:xfrm>
            <a:off x="2354525" y="2196150"/>
            <a:ext cx="39000" cy="4201500"/>
          </a:xfrm>
          <a:prstGeom prst="rect">
            <a:avLst/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2621220" y="2409885"/>
            <a:ext cx="777597" cy="44410"/>
          </a:xfrm>
          <a:prstGeom prst="rect">
            <a:avLst/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2121277" y="2182177"/>
            <a:ext cx="499943" cy="499943"/>
          </a:xfrm>
          <a:prstGeom prst="roundRect">
            <a:avLst>
              <a:gd fmla="val 26667" name="adj"/>
            </a:avLst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1941578" y="2196150"/>
            <a:ext cx="8592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624"/>
              <a:buFont typeface="Roboto Slab"/>
              <a:buNone/>
            </a:pPr>
            <a:r>
              <a:rPr b="0" i="0" lang="en-US" sz="2624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1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3593306" y="2230755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Obiettivo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4"/>
          <p:cNvSpPr/>
          <p:nvPr/>
        </p:nvSpPr>
        <p:spPr>
          <a:xfrm>
            <a:off x="3593306" y="2711172"/>
            <a:ext cx="8999101" cy="7108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Sviluppo e implementazione di modelli AI avanzati per personaggi non giocanti in giochi di ruolo.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4"/>
          <p:cNvSpPr/>
          <p:nvPr/>
        </p:nvSpPr>
        <p:spPr>
          <a:xfrm>
            <a:off x="2621220" y="4267617"/>
            <a:ext cx="777597" cy="44410"/>
          </a:xfrm>
          <a:prstGeom prst="rect">
            <a:avLst/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2121277" y="4039910"/>
            <a:ext cx="499943" cy="499943"/>
          </a:xfrm>
          <a:prstGeom prst="roundRect">
            <a:avLst>
              <a:gd fmla="val 26667" name="adj"/>
            </a:avLst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1941708" y="4046900"/>
            <a:ext cx="8592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624"/>
              <a:buFont typeface="Roboto Slab"/>
              <a:buNone/>
            </a:pPr>
            <a:r>
              <a:rPr b="0" i="0" lang="en-US" sz="2624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2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3593295" y="4088475"/>
            <a:ext cx="4927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Tecnologie Utilizzate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4"/>
          <p:cNvSpPr/>
          <p:nvPr/>
        </p:nvSpPr>
        <p:spPr>
          <a:xfrm>
            <a:off x="3593306" y="4568904"/>
            <a:ext cx="8999101" cy="7108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Utilizzo di algoritmi di deep learning e apprendimento supervisionato per creare comportamenti realistici.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4"/>
          <p:cNvSpPr/>
          <p:nvPr/>
        </p:nvSpPr>
        <p:spPr>
          <a:xfrm>
            <a:off x="2621220" y="6125349"/>
            <a:ext cx="777597" cy="44410"/>
          </a:xfrm>
          <a:prstGeom prst="rect">
            <a:avLst/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4"/>
          <p:cNvSpPr/>
          <p:nvPr/>
        </p:nvSpPr>
        <p:spPr>
          <a:xfrm>
            <a:off x="2121277" y="5897642"/>
            <a:ext cx="499943" cy="499943"/>
          </a:xfrm>
          <a:prstGeom prst="roundRect">
            <a:avLst>
              <a:gd fmla="val 26667" name="adj"/>
            </a:avLst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4"/>
          <p:cNvSpPr/>
          <p:nvPr/>
        </p:nvSpPr>
        <p:spPr>
          <a:xfrm>
            <a:off x="1812285" y="5897625"/>
            <a:ext cx="11178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624"/>
              <a:buFont typeface="Roboto Slab"/>
              <a:buNone/>
            </a:pPr>
            <a:r>
              <a:rPr b="0" i="0" lang="en-US" sz="2624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3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/>
        </p:nvSpPr>
        <p:spPr>
          <a:xfrm>
            <a:off x="3593306" y="5946219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Benefici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4"/>
          <p:cNvSpPr/>
          <p:nvPr/>
        </p:nvSpPr>
        <p:spPr>
          <a:xfrm>
            <a:off x="3593306" y="6426637"/>
            <a:ext cx="8999101" cy="7108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Miglioramento dell'esperienza di gioco e creazione di interazioni dinamiche con personaggi non giocanti.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4" name="Google Shape;5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77749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5"/>
          <p:cNvSpPr/>
          <p:nvPr/>
        </p:nvSpPr>
        <p:spPr>
          <a:xfrm>
            <a:off x="2038000" y="3392925"/>
            <a:ext cx="10822200" cy="13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4374"/>
              <a:buFont typeface="Roboto Slab"/>
              <a:buNone/>
            </a:pPr>
            <a:r>
              <a:rPr b="0" i="0" lang="en-US" sz="4374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Vantaggi dell'Utilizzo dei Nostri Modelli AI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2037993" y="5288518"/>
            <a:ext cx="499943" cy="499943"/>
          </a:xfrm>
          <a:prstGeom prst="roundRect">
            <a:avLst>
              <a:gd fmla="val 26667" name="adj"/>
            </a:avLst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1926913" y="5288525"/>
            <a:ext cx="722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624"/>
              <a:buFont typeface="Roboto Slab"/>
              <a:buNone/>
            </a:pPr>
            <a:r>
              <a:rPr b="0" i="0" lang="en-US" sz="2624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1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2760107" y="5364837"/>
            <a:ext cx="2647950" cy="6943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Maggiore Coinvolgimento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2760107" y="6192441"/>
            <a:ext cx="2647950" cy="1066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Interazioni coinvolgenti e autentiche con personaggi non giocanti.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5"/>
          <p:cNvSpPr/>
          <p:nvPr/>
        </p:nvSpPr>
        <p:spPr>
          <a:xfrm>
            <a:off x="5630228" y="5288518"/>
            <a:ext cx="499943" cy="499943"/>
          </a:xfrm>
          <a:prstGeom prst="roundRect">
            <a:avLst>
              <a:gd fmla="val 26667" name="adj"/>
            </a:avLst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5411568" y="5288513"/>
            <a:ext cx="9372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624"/>
              <a:buFont typeface="Roboto Slab"/>
              <a:buNone/>
            </a:pPr>
            <a:r>
              <a:rPr b="0" i="0" lang="en-US" sz="2624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2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5"/>
          <p:cNvSpPr/>
          <p:nvPr/>
        </p:nvSpPr>
        <p:spPr>
          <a:xfrm>
            <a:off x="6352342" y="5364837"/>
            <a:ext cx="2647950" cy="6943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Esperienze Personalizzate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5"/>
          <p:cNvSpPr/>
          <p:nvPr/>
        </p:nvSpPr>
        <p:spPr>
          <a:xfrm>
            <a:off x="6352342" y="6192441"/>
            <a:ext cx="2647950" cy="14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Creazione di esperienze di gioco uniche e personalizzate per ciascun giocatore.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5"/>
          <p:cNvSpPr/>
          <p:nvPr/>
        </p:nvSpPr>
        <p:spPr>
          <a:xfrm>
            <a:off x="9222462" y="5288518"/>
            <a:ext cx="499943" cy="499943"/>
          </a:xfrm>
          <a:prstGeom prst="roundRect">
            <a:avLst>
              <a:gd fmla="val 26667" name="adj"/>
            </a:avLst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5"/>
          <p:cNvSpPr/>
          <p:nvPr/>
        </p:nvSpPr>
        <p:spPr>
          <a:xfrm>
            <a:off x="9222399" y="5288525"/>
            <a:ext cx="500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624"/>
              <a:buFont typeface="Roboto Slab"/>
              <a:buNone/>
            </a:pPr>
            <a:r>
              <a:rPr b="0" i="0" lang="en-US" sz="2624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3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5"/>
          <p:cNvSpPr/>
          <p:nvPr/>
        </p:nvSpPr>
        <p:spPr>
          <a:xfrm>
            <a:off x="9944576" y="5364837"/>
            <a:ext cx="2648100" cy="10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Crescita dell'Industria Videoludica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5"/>
          <p:cNvSpPr/>
          <p:nvPr/>
        </p:nvSpPr>
        <p:spPr>
          <a:xfrm>
            <a:off x="9944576" y="6539627"/>
            <a:ext cx="2647950" cy="1066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Contributo al progresso e all'innovazione nel settore dei giochi di ruolo.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6"/>
          <p:cNvSpPr/>
          <p:nvPr/>
        </p:nvSpPr>
        <p:spPr>
          <a:xfrm>
            <a:off x="2038000" y="1698775"/>
            <a:ext cx="9723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4374"/>
              <a:buFont typeface="Roboto Slab"/>
              <a:buNone/>
            </a:pPr>
            <a:r>
              <a:rPr b="0" i="0" lang="en-US" sz="4374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Processo di Sviluppo dei Modelli AI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76" name="Google Shape;7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7993" y="2837498"/>
            <a:ext cx="3518059" cy="888682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6"/>
          <p:cNvSpPr/>
          <p:nvPr/>
        </p:nvSpPr>
        <p:spPr>
          <a:xfrm>
            <a:off x="2260163" y="4059436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Ricerca e Analisi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6"/>
          <p:cNvSpPr/>
          <p:nvPr/>
        </p:nvSpPr>
        <p:spPr>
          <a:xfrm>
            <a:off x="2260163" y="4887053"/>
            <a:ext cx="3073800" cy="14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Studio delle tendenze nel campo dell'intelligenza artificiale applicata ai giochi di ruolo.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79" name="Google Shape;79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56052" y="2837498"/>
            <a:ext cx="3518178" cy="888682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6"/>
          <p:cNvSpPr/>
          <p:nvPr/>
        </p:nvSpPr>
        <p:spPr>
          <a:xfrm>
            <a:off x="5778225" y="4059425"/>
            <a:ext cx="28218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Progettazione e Sviluppo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6"/>
          <p:cNvSpPr/>
          <p:nvPr/>
        </p:nvSpPr>
        <p:spPr>
          <a:xfrm>
            <a:off x="5778272" y="4887089"/>
            <a:ext cx="3073800" cy="14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Creazione e addestramento di modelli AI avanzati per la simulazione di comportamenti realistici.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82" name="Google Shape;82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74229" y="2837498"/>
            <a:ext cx="3518178" cy="888682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6"/>
          <p:cNvSpPr/>
          <p:nvPr/>
        </p:nvSpPr>
        <p:spPr>
          <a:xfrm>
            <a:off x="9296400" y="4059425"/>
            <a:ext cx="37320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Test e Ottimizzazione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6"/>
          <p:cNvSpPr/>
          <p:nvPr/>
        </p:nvSpPr>
        <p:spPr>
          <a:xfrm>
            <a:off x="9296375" y="4887103"/>
            <a:ext cx="3073800" cy="10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Verifica dell'efficacia e perfezionamento dei modelli AI attraverso test approfonditi.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/>
          <p:cNvSpPr/>
          <p:nvPr/>
        </p:nvSpPr>
        <p:spPr>
          <a:xfrm>
            <a:off x="2037993" y="1240631"/>
            <a:ext cx="10554414" cy="13887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4374"/>
              <a:buFont typeface="Roboto Slab"/>
              <a:buNone/>
            </a:pPr>
            <a:r>
              <a:rPr lang="en-US" sz="4374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Supporto diretto su Motori di Sviluppo 3D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2950" y="2737400"/>
            <a:ext cx="2712825" cy="271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7"/>
          <p:cNvPicPr preferRelativeResize="0"/>
          <p:nvPr/>
        </p:nvPicPr>
        <p:blipFill rotWithShape="1">
          <a:blip r:embed="rId4">
            <a:alphaModFix/>
          </a:blip>
          <a:srcRect b="24068" l="18882" r="18820" t="27357"/>
          <a:stretch/>
        </p:blipFill>
        <p:spPr>
          <a:xfrm>
            <a:off x="9223550" y="5558250"/>
            <a:ext cx="4700726" cy="206172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7"/>
          <p:cNvSpPr/>
          <p:nvPr/>
        </p:nvSpPr>
        <p:spPr>
          <a:xfrm>
            <a:off x="2037996" y="3319313"/>
            <a:ext cx="41967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lang="en-US" sz="2187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Implementazione facile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7"/>
          <p:cNvSpPr/>
          <p:nvPr/>
        </p:nvSpPr>
        <p:spPr>
          <a:xfrm>
            <a:off x="2037988" y="3910428"/>
            <a:ext cx="3073800" cy="14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Gli sviluppatori non dovranno fare nulla che implementare il modello IA per PNG</a:t>
            </a:r>
            <a:endParaRPr sz="1750">
              <a:solidFill>
                <a:srgbClr val="D6E5E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/>
          <p:cNvSpPr/>
          <p:nvPr/>
        </p:nvSpPr>
        <p:spPr>
          <a:xfrm>
            <a:off x="2038002" y="2261125"/>
            <a:ext cx="10620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4374"/>
              <a:buFont typeface="Roboto Slab"/>
              <a:buNone/>
            </a:pPr>
            <a:r>
              <a:rPr b="0" i="0" lang="en-US" sz="4374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Esempi di Giochi Implementati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05" name="Google Shape;10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4043" y="3399830"/>
            <a:ext cx="444341" cy="44434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8"/>
          <p:cNvSpPr/>
          <p:nvPr/>
        </p:nvSpPr>
        <p:spPr>
          <a:xfrm>
            <a:off x="2037893" y="4066380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Fantasy RPG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8"/>
          <p:cNvSpPr/>
          <p:nvPr/>
        </p:nvSpPr>
        <p:spPr>
          <a:xfrm>
            <a:off x="2038000" y="4546750"/>
            <a:ext cx="3378600" cy="10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Implementazione in giochi di</a:t>
            </a:r>
            <a:r>
              <a:rPr lang="en-US" sz="175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ruolo fantasy con </a:t>
            </a:r>
            <a:r>
              <a:rPr lang="en-US" sz="175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mbientazioni epiche e creature mitiche.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08" name="Google Shape;10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45612" y="3399830"/>
            <a:ext cx="444341" cy="44434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8"/>
          <p:cNvSpPr/>
          <p:nvPr/>
        </p:nvSpPr>
        <p:spPr>
          <a:xfrm>
            <a:off x="5667162" y="4066342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Sci-Fi RPG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8"/>
          <p:cNvSpPr/>
          <p:nvPr/>
        </p:nvSpPr>
        <p:spPr>
          <a:xfrm>
            <a:off x="5667200" y="4546750"/>
            <a:ext cx="3296100" cy="10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Integrazione in giochi di ruolo di fantascienza con tecnologie futuristiche e mondi alieni.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1" name="Google Shape;111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397175" y="3399830"/>
            <a:ext cx="444341" cy="44434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8"/>
          <p:cNvSpPr/>
          <p:nvPr/>
        </p:nvSpPr>
        <p:spPr>
          <a:xfrm>
            <a:off x="9296400" y="4066342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Open-World RPG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Utilizzo in mondi aperti e esplorabili con interazioni dinamiche e narrativa non lineare.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21" name="Google Shape;12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9"/>
          <p:cNvSpPr/>
          <p:nvPr/>
        </p:nvSpPr>
        <p:spPr>
          <a:xfrm>
            <a:off x="2037993" y="2258258"/>
            <a:ext cx="10554414" cy="13887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4374"/>
              <a:buFont typeface="Roboto Slab"/>
              <a:buNone/>
            </a:pPr>
            <a:r>
              <a:rPr b="0" i="0" lang="en-US" sz="4374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Possibilità di Personalizzazione dei Modelli AI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9"/>
          <p:cNvSpPr/>
          <p:nvPr/>
        </p:nvSpPr>
        <p:spPr>
          <a:xfrm>
            <a:off x="2038000" y="3980250"/>
            <a:ext cx="5166000" cy="1906800"/>
          </a:xfrm>
          <a:prstGeom prst="roundRect">
            <a:avLst>
              <a:gd fmla="val 6696" name="adj"/>
            </a:avLst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2260182" y="4202425"/>
            <a:ext cx="4721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Profilo del Personaggio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9"/>
          <p:cNvSpPr/>
          <p:nvPr/>
        </p:nvSpPr>
        <p:spPr>
          <a:xfrm>
            <a:off x="2260175" y="4682850"/>
            <a:ext cx="4721700" cy="10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Creazione di personalità uniche,</a:t>
            </a:r>
            <a:endParaRPr sz="1750">
              <a:solidFill>
                <a:srgbClr val="D6E5E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omportamenti e dialoghi personalizzati per ogni personaggio non giocante.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9"/>
          <p:cNvSpPr/>
          <p:nvPr/>
        </p:nvSpPr>
        <p:spPr>
          <a:xfrm>
            <a:off x="7426275" y="3980250"/>
            <a:ext cx="5166000" cy="1906800"/>
          </a:xfrm>
          <a:prstGeom prst="roundRect">
            <a:avLst>
              <a:gd fmla="val 6696" name="adj"/>
            </a:avLst>
          </a:prstGeom>
          <a:solidFill>
            <a:srgbClr val="121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9"/>
          <p:cNvSpPr/>
          <p:nvPr/>
        </p:nvSpPr>
        <p:spPr>
          <a:xfrm>
            <a:off x="7648456" y="4202430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60A9FF"/>
              </a:buClr>
              <a:buSzPts val="2187"/>
              <a:buFont typeface="Roboto Slab"/>
              <a:buNone/>
            </a:pPr>
            <a:r>
              <a:rPr b="0" i="0" lang="en-US" sz="2187" u="none" cap="none" strike="noStrike">
                <a:solidFill>
                  <a:srgbClr val="60A9FF"/>
                </a:solidFill>
                <a:latin typeface="Roboto Slab"/>
                <a:ea typeface="Roboto Slab"/>
                <a:cs typeface="Roboto Slab"/>
                <a:sym typeface="Roboto Slab"/>
              </a:rPr>
              <a:t>Scenari Interattivi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9"/>
          <p:cNvSpPr/>
          <p:nvPr/>
        </p:nvSpPr>
        <p:spPr>
          <a:xfrm>
            <a:off x="7648456" y="4682847"/>
            <a:ext cx="4721781" cy="7108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Modifica e adattamento dei comportamenti in base alle scelte e alle azioni del giocatore.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